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93" r:id="rId3"/>
    <p:sldId id="294" r:id="rId4"/>
    <p:sldId id="302" r:id="rId5"/>
    <p:sldId id="303" r:id="rId6"/>
    <p:sldId id="304" r:id="rId7"/>
    <p:sldId id="305" r:id="rId8"/>
    <p:sldId id="257" r:id="rId9"/>
    <p:sldId id="258" r:id="rId10"/>
    <p:sldId id="286" r:id="rId11"/>
    <p:sldId id="309" r:id="rId12"/>
    <p:sldId id="259" r:id="rId13"/>
    <p:sldId id="310" r:id="rId14"/>
    <p:sldId id="306" r:id="rId15"/>
    <p:sldId id="311" r:id="rId16"/>
    <p:sldId id="295" r:id="rId17"/>
    <p:sldId id="308" r:id="rId18"/>
    <p:sldId id="300" r:id="rId19"/>
    <p:sldId id="301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091FD-BFD6-479F-BA85-E33B40205B4B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CB1BD-0575-49E1-81AB-3DE0EC69619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pPr/>
              <a:t>2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D52E-97ED-49DE-BA2E-3E29DDF5899D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5456-1713-457F-B0B2-035291A1B3E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D52E-97ED-49DE-BA2E-3E29DDF5899D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5456-1713-457F-B0B2-035291A1B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D52E-97ED-49DE-BA2E-3E29DDF5899D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5456-1713-457F-B0B2-035291A1B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D52E-97ED-49DE-BA2E-3E29DDF5899D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5456-1713-457F-B0B2-035291A1B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D52E-97ED-49DE-BA2E-3E29DDF5899D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5456-1713-457F-B0B2-035291A1B3E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D52E-97ED-49DE-BA2E-3E29DDF5899D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5456-1713-457F-B0B2-035291A1B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D52E-97ED-49DE-BA2E-3E29DDF5899D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5456-1713-457F-B0B2-035291A1B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D52E-97ED-49DE-BA2E-3E29DDF5899D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5456-1713-457F-B0B2-035291A1B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D52E-97ED-49DE-BA2E-3E29DDF5899D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5456-1713-457F-B0B2-035291A1B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D52E-97ED-49DE-BA2E-3E29DDF5899D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5456-1713-457F-B0B2-035291A1B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D52E-97ED-49DE-BA2E-3E29DDF5899D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E85456-1713-457F-B0B2-035291A1B3E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5FD52E-97ED-49DE-BA2E-3E29DDF5899D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E85456-1713-457F-B0B2-035291A1B3EF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23528" y="1371600"/>
            <a:ext cx="8568952" cy="133732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İMAM HATİP ORTAOKULU </a:t>
            </a:r>
            <a:br>
              <a:rPr lang="tr-TR" dirty="0" smtClean="0"/>
            </a:br>
            <a:r>
              <a:rPr lang="tr-TR" dirty="0" smtClean="0"/>
              <a:t>ÇAYCUMA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3573016"/>
            <a:ext cx="8215064" cy="244827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tr-TR" sz="5200" dirty="0" smtClean="0">
                <a:solidFill>
                  <a:srgbClr val="FFFF00"/>
                </a:solidFill>
              </a:rPr>
              <a:t>2020-2021 LGS SUNUSU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İdris Ercan KARCI</a:t>
            </a:r>
          </a:p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Psikolojik Danışma ve Rehberlik</a:t>
            </a: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İçerik Yer Tutucusu"/>
          <p:cNvGraphicFramePr>
            <a:graphicFrameLocks noGrp="1"/>
          </p:cNvGraphicFramePr>
          <p:nvPr>
            <p:ph sz="quarter" idx="2"/>
          </p:nvPr>
        </p:nvGraphicFramePr>
        <p:xfrm>
          <a:off x="179512" y="548680"/>
          <a:ext cx="8640959" cy="5616619"/>
        </p:xfrm>
        <a:graphic>
          <a:graphicData uri="http://schemas.openxmlformats.org/drawingml/2006/table">
            <a:tbl>
              <a:tblPr/>
              <a:tblGrid>
                <a:gridCol w="6321724"/>
                <a:gridCol w="2319235"/>
              </a:tblGrid>
              <a:tr h="4603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Zonguldak </a:t>
                      </a:r>
                      <a:r>
                        <a:rPr lang="tr-TR" sz="2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‘da Sınavla Öğrenci Alan Liseler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4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747474"/>
                          </a:solidFill>
                          <a:latin typeface="Arial"/>
                        </a:rPr>
                        <a:t>Okul Adı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747474"/>
                          </a:solidFill>
                          <a:latin typeface="Arial"/>
                        </a:rPr>
                        <a:t>Okul Türü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</a:tr>
              <a:tr h="46874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</a:rPr>
                        <a:t>ÇAYCUMA / Çaycuma Ticaret ve Sanayi Odası Fen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747474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46874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747474"/>
                          </a:solidFill>
                          <a:latin typeface="Arial"/>
                        </a:rPr>
                        <a:t>EREĞLİ / İbrahim-Süheyla İzmirli Fen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747474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46874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</a:rPr>
                        <a:t>MERKEZ / Zonguldak Fen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747474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46874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747474"/>
                          </a:solidFill>
                          <a:latin typeface="Arial"/>
                        </a:rPr>
                        <a:t>MERKEZ / Zonguldak İMKB Anadolu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747474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46874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</a:rPr>
                        <a:t>DEVREK / </a:t>
                      </a:r>
                      <a:r>
                        <a:rPr lang="tr-TR" sz="1200" b="1" i="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</a:rPr>
                        <a:t>Sabahat</a:t>
                      </a:r>
                      <a:r>
                        <a:rPr lang="tr-T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</a:rPr>
                        <a:t>-Cemil </a:t>
                      </a:r>
                      <a:r>
                        <a:rPr lang="tr-TR" sz="1200" b="1" i="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</a:rPr>
                        <a:t>Ulupınar</a:t>
                      </a:r>
                      <a:r>
                        <a:rPr lang="tr-T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</a:rPr>
                        <a:t> Fen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747474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46874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747474"/>
                          </a:solidFill>
                          <a:latin typeface="Arial"/>
                        </a:rPr>
                        <a:t>EREĞLİ / 15 Temmuz Şehitleri Anadolu İmam Hatip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747474"/>
                          </a:solidFill>
                          <a:latin typeface="Arial"/>
                        </a:rPr>
                        <a:t>Anadolu İmam Hatip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46874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</a:rPr>
                        <a:t>MERKEZ / Şehit Gökhan Esen Anadolu İmam Hatip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747474"/>
                          </a:solidFill>
                          <a:latin typeface="Arial"/>
                        </a:rPr>
                        <a:t>Anadolu İmam Hatip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46874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747474"/>
                          </a:solidFill>
                          <a:latin typeface="Arial"/>
                        </a:rPr>
                        <a:t>EREĞLİ / Ereğli Mesleki ve Teknik Anadolu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747474"/>
                          </a:solidFill>
                          <a:latin typeface="Arial"/>
                        </a:rPr>
                        <a:t>Anadolu Teknik Programı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46874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</a:rPr>
                        <a:t>MERKEZ / Zonguldak Mesleki ve Teknik Anadolu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747474"/>
                          </a:solidFill>
                          <a:latin typeface="Arial"/>
                        </a:rPr>
                        <a:t>Anadolu Teknik Programı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46874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747474"/>
                          </a:solidFill>
                          <a:latin typeface="Arial"/>
                        </a:rPr>
                        <a:t>EREĞLİ / Ereğli Mesleki ve Teknik Anadolu Lisesi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747474"/>
                          </a:solidFill>
                          <a:latin typeface="Arial"/>
                        </a:rPr>
                        <a:t>Anadolu Teknik Programı</a:t>
                      </a:r>
                    </a:p>
                  </a:txBody>
                  <a:tcPr marL="85725" marR="9525" marT="76200" marB="76200" anchor="b">
                    <a:lnL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611560" y="764704"/>
            <a:ext cx="80648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MERKEZİ YERLEŞTİRMEDE ÖNEMLİ KRİTERLER</a:t>
            </a:r>
          </a:p>
          <a:p>
            <a:endParaRPr lang="tr-TR" sz="2800" b="1" dirty="0" smtClean="0"/>
          </a:p>
          <a:p>
            <a:r>
              <a:rPr lang="tr-TR" sz="2800" b="1" dirty="0" smtClean="0"/>
              <a:t>ÖĞRENCİLERİN PUANI EŞİT OLDUĞUNDA </a:t>
            </a:r>
          </a:p>
          <a:p>
            <a:endParaRPr lang="tr-TR" dirty="0" smtClean="0"/>
          </a:p>
          <a:p>
            <a:r>
              <a:rPr lang="tr-TR" dirty="0" smtClean="0"/>
              <a:t>Okul Başarı Puanına (OBP), 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i="1" dirty="0" smtClean="0"/>
              <a:t>EŞİTLİK OLDUĞU TAKDİRDE, </a:t>
            </a:r>
          </a:p>
          <a:p>
            <a:r>
              <a:rPr lang="tr-TR" dirty="0" smtClean="0"/>
              <a:t>Sırası ile 8.sınıf, 7. sınıf, 6. sınıf Yıl Sonu Başarı Puanına (YBP), 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i="1" dirty="0" smtClean="0"/>
              <a:t>EŞİTLİĞİN DEVAMI HALİNDE,</a:t>
            </a:r>
          </a:p>
          <a:p>
            <a:r>
              <a:rPr lang="tr-TR" dirty="0" smtClean="0"/>
              <a:t>Özürsüz devamsızlık</a:t>
            </a:r>
            <a:r>
              <a:rPr lang="tr-TR" b="1" dirty="0" smtClean="0"/>
              <a:t>, </a:t>
            </a:r>
          </a:p>
          <a:p>
            <a:r>
              <a:rPr lang="tr-TR" dirty="0" smtClean="0"/>
              <a:t>Tercih önceliği, </a:t>
            </a:r>
          </a:p>
          <a:p>
            <a:r>
              <a:rPr lang="tr-TR" dirty="0" smtClean="0"/>
              <a:t>Öğrencinin yaşına bakılır. Yaşı küçük olan önceliklidir.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10-08-2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243408"/>
            <a:ext cx="9468543" cy="8784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467544" y="1720840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YEREL YERLEŞTİRMEDE ÖNEMLİ KRİTERLER</a:t>
            </a:r>
          </a:p>
          <a:p>
            <a:endParaRPr lang="tr-TR" dirty="0" smtClean="0"/>
          </a:p>
          <a:p>
            <a:r>
              <a:rPr lang="tr-TR" dirty="0" smtClean="0"/>
              <a:t>İkamet adresleri, </a:t>
            </a:r>
          </a:p>
          <a:p>
            <a:r>
              <a:rPr lang="tr-TR" dirty="0" smtClean="0"/>
              <a:t>Okul başarı puanının üstünlüğü </a:t>
            </a:r>
          </a:p>
          <a:p>
            <a:r>
              <a:rPr lang="tr-TR" b="1" dirty="0" smtClean="0"/>
              <a:t>Okula özürsüz devamsızlık yapılan gün sayısı</a:t>
            </a:r>
            <a:r>
              <a:rPr lang="tr-TR" dirty="0" smtClean="0"/>
              <a:t>nın azlığı </a:t>
            </a:r>
            <a:r>
              <a:rPr lang="tr-TR" b="1" dirty="0" smtClean="0"/>
              <a:t>ÖNEMLİDİR.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Değerlendirmede eşitlik olması durumunda sırasıyla; 8’inci, 7’nci ve 6’ncı sınıflardaki yılsonu başarı puanı üstünlüğüne bakılarak yerleştirme yapılır.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197514" y="1484784"/>
            <a:ext cx="4158462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tr-TR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ÖZEL LİSELERE YERLEŞTİRME NASIL OLACAK?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4355976" y="1785011"/>
            <a:ext cx="4536504" cy="4001095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36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Ö</a:t>
            </a:r>
            <a:r>
              <a:rPr lang="tr-TR" sz="3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zel okullar isterlerse kendi sınavlarını yapabilecek.</a:t>
            </a:r>
          </a:p>
          <a:p>
            <a:pPr algn="just"/>
            <a:endParaRPr lang="tr-TR" sz="36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pPr algn="just"/>
            <a:r>
              <a:rPr lang="tr-TR" sz="3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İsteyen özel okullar merkezi sınava göre öğrenci alabilecek.</a:t>
            </a:r>
            <a:endParaRPr lang="en-US" sz="36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74139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197514" y="1484784"/>
            <a:ext cx="4158462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GÜZEL SANATLAR VE SPOR LİSELERİNE YERLEŞTİRME NASIL OLACAK?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4355976" y="1569573"/>
            <a:ext cx="4536504" cy="4431983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Güzel sanatlar ve spor liselerine başvuru ve yerleştirme işlemleri Haziran-Temmuz aylarında yapılacak.</a:t>
            </a:r>
          </a:p>
          <a:p>
            <a:pPr algn="just"/>
            <a:endParaRPr lang="tr-TR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pPr algn="just"/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Öğrencilerin </a:t>
            </a:r>
            <a:r>
              <a:rPr lang="tr-TR" sz="28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Yetenek </a:t>
            </a:r>
            <a:r>
              <a:rPr lang="tr-TR" sz="2800" b="1" i="1" dirty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S</a:t>
            </a:r>
            <a:r>
              <a:rPr lang="tr-TR" sz="28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ınavı </a:t>
            </a:r>
            <a:r>
              <a:rPr lang="tr-TR" sz="24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(</a:t>
            </a:r>
            <a:r>
              <a:rPr lang="tr-TR" sz="2400" b="1" i="1" dirty="0">
                <a:solidFill>
                  <a:schemeClr val="accent3"/>
                </a:solidFill>
                <a:ea typeface="Roboto Condensed" panose="02000000000000000000" pitchFamily="2" charset="0"/>
              </a:rPr>
              <a:t>%</a:t>
            </a:r>
            <a:r>
              <a:rPr lang="tr-TR" sz="2400" b="1" i="1" dirty="0" smtClean="0">
                <a:solidFill>
                  <a:schemeClr val="accent3"/>
                </a:solidFill>
                <a:ea typeface="Roboto Condensed" panose="02000000000000000000" pitchFamily="2" charset="0"/>
              </a:rPr>
              <a:t>70)</a:t>
            </a:r>
            <a:r>
              <a:rPr lang="tr-TR" sz="24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 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ve </a:t>
            </a:r>
            <a:r>
              <a:rPr lang="tr-TR" sz="28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OBP </a:t>
            </a:r>
            <a:r>
              <a:rPr lang="tr-TR" sz="24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(</a:t>
            </a:r>
            <a:r>
              <a:rPr lang="tr-TR" sz="2400" b="1" i="1" dirty="0" smtClean="0">
                <a:solidFill>
                  <a:schemeClr val="accent3"/>
                </a:solidFill>
                <a:ea typeface="Roboto Condensed" panose="02000000000000000000" pitchFamily="2" charset="0"/>
              </a:rPr>
              <a:t>Öğretim </a:t>
            </a:r>
            <a:r>
              <a:rPr lang="tr-TR" sz="2400" b="1" i="1" dirty="0">
                <a:solidFill>
                  <a:schemeClr val="accent3"/>
                </a:solidFill>
                <a:ea typeface="Roboto Condensed" panose="02000000000000000000" pitchFamily="2" charset="0"/>
              </a:rPr>
              <a:t>Başarı </a:t>
            </a:r>
            <a:r>
              <a:rPr lang="tr-TR" sz="2400" b="1" i="1" dirty="0" smtClean="0">
                <a:solidFill>
                  <a:schemeClr val="accent3"/>
                </a:solidFill>
                <a:ea typeface="Roboto Condensed" panose="02000000000000000000" pitchFamily="2" charset="0"/>
              </a:rPr>
              <a:t>Puanı </a:t>
            </a:r>
            <a:r>
              <a:rPr lang="tr-TR" sz="2400" b="1" i="1" dirty="0">
                <a:solidFill>
                  <a:schemeClr val="accent3"/>
                </a:solidFill>
                <a:ea typeface="Roboto Condensed" panose="02000000000000000000" pitchFamily="2" charset="0"/>
              </a:rPr>
              <a:t>%</a:t>
            </a:r>
            <a:r>
              <a:rPr lang="tr-TR" sz="2400" b="1" i="1" dirty="0" smtClean="0">
                <a:solidFill>
                  <a:schemeClr val="accent3"/>
                </a:solidFill>
                <a:ea typeface="Roboto Condensed" panose="02000000000000000000" pitchFamily="2" charset="0"/>
              </a:rPr>
              <a:t>30) 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kriterlerine yerleştirme yapılacak.</a:t>
            </a:r>
            <a:endParaRPr lang="en-US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0195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723443" y="692696"/>
            <a:ext cx="7886700" cy="1296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b="1" dirty="0" smtClean="0">
                <a:solidFill>
                  <a:schemeClr val="bg1"/>
                </a:solidFill>
              </a:rPr>
              <a:t>Dikkat: 3 yanlış 1 doğruyu götürüyor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5" name="İçerik Yer Tutucusu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936278"/>
            <a:ext cx="5400600" cy="430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4382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197514" y="1484784"/>
            <a:ext cx="2700300" cy="4896544"/>
          </a:xfrm>
          <a:prstGeom prst="rect">
            <a:avLst/>
          </a:prstGeom>
          <a:pattFill prst="pct30">
            <a:fgClr>
              <a:srgbClr val="FB85D4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tr-TR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SORULAR NASIL OLACAK?</a:t>
            </a: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3599892" y="1379249"/>
            <a:ext cx="4860540" cy="196977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orular çoktan seçmeli TEST şeklinde  olacak.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grpSp>
        <p:nvGrpSpPr>
          <p:cNvPr id="3" name="Grup 46"/>
          <p:cNvGrpSpPr/>
          <p:nvPr/>
        </p:nvGrpSpPr>
        <p:grpSpPr>
          <a:xfrm>
            <a:off x="467544" y="1938536"/>
            <a:ext cx="702078" cy="4277072"/>
            <a:chOff x="623392" y="1938536"/>
            <a:chExt cx="936104" cy="4277072"/>
          </a:xfrm>
        </p:grpSpPr>
        <p:sp>
          <p:nvSpPr>
            <p:cNvPr id="4" name="Oval 3"/>
            <p:cNvSpPr/>
            <p:nvPr/>
          </p:nvSpPr>
          <p:spPr>
            <a:xfrm>
              <a:off x="623392" y="3018656"/>
              <a:ext cx="914400" cy="914400"/>
            </a:xfrm>
            <a:prstGeom prst="ellipse">
              <a:avLst/>
            </a:prstGeom>
            <a:ln w="762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9" name="Oval 38"/>
            <p:cNvSpPr/>
            <p:nvPr/>
          </p:nvSpPr>
          <p:spPr>
            <a:xfrm>
              <a:off x="645096" y="1938536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0" name="Oval 39"/>
            <p:cNvSpPr/>
            <p:nvPr/>
          </p:nvSpPr>
          <p:spPr>
            <a:xfrm>
              <a:off x="645096" y="4149080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1" name="Oval 40"/>
            <p:cNvSpPr/>
            <p:nvPr/>
          </p:nvSpPr>
          <p:spPr>
            <a:xfrm>
              <a:off x="645096" y="5301208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42" name="Dikdörtgen 41"/>
          <p:cNvSpPr/>
          <p:nvPr/>
        </p:nvSpPr>
        <p:spPr>
          <a:xfrm>
            <a:off x="1290829" y="1929606"/>
            <a:ext cx="647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43" name="Dikdörtgen 42"/>
          <p:cNvSpPr/>
          <p:nvPr/>
        </p:nvSpPr>
        <p:spPr>
          <a:xfrm>
            <a:off x="1278806" y="3041864"/>
            <a:ext cx="643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1279608" y="4161854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Dikdörtgen 44"/>
          <p:cNvSpPr/>
          <p:nvPr/>
        </p:nvSpPr>
        <p:spPr>
          <a:xfrm>
            <a:off x="1252758" y="5241974"/>
            <a:ext cx="7312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itle 13"/>
          <p:cNvSpPr txBox="1">
            <a:spLocks/>
          </p:cNvSpPr>
          <p:nvPr/>
        </p:nvSpPr>
        <p:spPr>
          <a:xfrm>
            <a:off x="3599892" y="3730968"/>
            <a:ext cx="4860540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 yanlış cevap 1 Doğruyu götürecek.</a:t>
            </a:r>
            <a:endParaRPr lang="en-US" sz="4000" b="1" i="1" dirty="0">
              <a:solidFill>
                <a:schemeClr val="accent3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22745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  <p:bldP spid="42" grpId="0"/>
      <p:bldP spid="43" grpId="0"/>
      <p:bldP spid="44" grpId="0"/>
      <p:bldP spid="45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197514" y="1484784"/>
            <a:ext cx="3870430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tr-TR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SINAV ZORUNLU MU?</a:t>
            </a: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4273082" y="2545160"/>
            <a:ext cx="4860540" cy="196977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Sınava isteyen öğrenciler girecek, zorunlu olmayacak.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7998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tr-TR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tr-TR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SINAVLA ÖĞRENCİ ALAN LİSELERE TERCİH İŞLEMLERİ</a:t>
            </a:r>
            <a:endParaRPr lang="vi-VN" sz="3600" dirty="0">
              <a:solidFill>
                <a:srgbClr val="FF0000"/>
              </a:solidFill>
            </a:endParaRPr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197514" y="1693663"/>
            <a:ext cx="8748972" cy="13542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Roboto Condensed" panose="02000000000000000000" pitchFamily="2" charset="0"/>
              </a:rPr>
              <a:t>S</a:t>
            </a:r>
            <a:r>
              <a:rPr lang="tr-TR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Roboto Condensed" panose="02000000000000000000" pitchFamily="2" charset="0"/>
              </a:rPr>
              <a:t>ınavla öğrenci alan okullardan en fazla 5 okul tercih edilecek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197514" y="3331564"/>
            <a:ext cx="8748972" cy="2585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 smtClean="0">
                <a:solidFill>
                  <a:schemeClr val="bg1"/>
                </a:solidFill>
                <a:latin typeface="+mj-lt"/>
                <a:ea typeface="Roboto Condensed" panose="02000000000000000000" pitchFamily="2" charset="0"/>
              </a:rPr>
              <a:t>Herhangi bir okula yerleşememesi durumunda; </a:t>
            </a:r>
            <a:r>
              <a:rPr lang="tr-TR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Roboto Condensed" panose="02000000000000000000" pitchFamily="2" charset="0"/>
              </a:rPr>
              <a:t>sınavsız öğrenci alan okullardan birine tercihlerine göre yerleştirilecek.</a:t>
            </a:r>
            <a:endParaRPr lang="en-US" sz="4000" b="1" i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93765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57606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vi-VN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vi-VN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SINAV ve YERLEŞTİME TAKVİMİ</a:t>
            </a:r>
            <a:endParaRPr lang="vi-VN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9606" y="4113520"/>
            <a:ext cx="8529351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4"/>
          <p:cNvGrpSpPr/>
          <p:nvPr/>
        </p:nvGrpSpPr>
        <p:grpSpPr>
          <a:xfrm>
            <a:off x="1117710" y="3798727"/>
            <a:ext cx="485073" cy="648072"/>
            <a:chOff x="2495600" y="3102417"/>
            <a:chExt cx="646764" cy="648072"/>
          </a:xfrm>
        </p:grpSpPr>
        <p:grpSp>
          <p:nvGrpSpPr>
            <p:cNvPr id="5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" name="Group 9"/>
          <p:cNvGrpSpPr/>
          <p:nvPr/>
        </p:nvGrpSpPr>
        <p:grpSpPr>
          <a:xfrm>
            <a:off x="3172746" y="3798727"/>
            <a:ext cx="485073" cy="648072"/>
            <a:chOff x="2495600" y="3102417"/>
            <a:chExt cx="646764" cy="648072"/>
          </a:xfrm>
        </p:grpSpPr>
        <p:grpSp>
          <p:nvGrpSpPr>
            <p:cNvPr id="10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4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1" name="Group 14"/>
          <p:cNvGrpSpPr/>
          <p:nvPr/>
        </p:nvGrpSpPr>
        <p:grpSpPr>
          <a:xfrm>
            <a:off x="5407175" y="3787396"/>
            <a:ext cx="485073" cy="648072"/>
            <a:chOff x="2495600" y="3102417"/>
            <a:chExt cx="646764" cy="648072"/>
          </a:xfrm>
        </p:grpSpPr>
        <p:grpSp>
          <p:nvGrpSpPr>
            <p:cNvPr id="15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6" name="Group 19"/>
          <p:cNvGrpSpPr/>
          <p:nvPr/>
        </p:nvGrpSpPr>
        <p:grpSpPr>
          <a:xfrm>
            <a:off x="7590105" y="3776019"/>
            <a:ext cx="485073" cy="648072"/>
            <a:chOff x="2495600" y="3102417"/>
            <a:chExt cx="646764" cy="648072"/>
          </a:xfrm>
        </p:grpSpPr>
        <p:grpSp>
          <p:nvGrpSpPr>
            <p:cNvPr id="20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2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4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2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1" name="Grup 3"/>
          <p:cNvGrpSpPr/>
          <p:nvPr/>
        </p:nvGrpSpPr>
        <p:grpSpPr>
          <a:xfrm>
            <a:off x="539552" y="1772817"/>
            <a:ext cx="1728192" cy="1584378"/>
            <a:chOff x="1105685" y="1862618"/>
            <a:chExt cx="1558309" cy="1494573"/>
          </a:xfrm>
        </p:grpSpPr>
        <p:sp>
          <p:nvSpPr>
            <p:cNvPr id="25" name="Teardrop 24"/>
            <p:cNvSpPr/>
            <p:nvPr/>
          </p:nvSpPr>
          <p:spPr>
            <a:xfrm rot="8228570">
              <a:off x="1105685" y="1862618"/>
              <a:ext cx="1432929" cy="1494573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99456" y="2132856"/>
              <a:ext cx="14645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Belli </a:t>
              </a:r>
            </a:p>
            <a:p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Değil</a:t>
              </a:r>
            </a:p>
          </p:txBody>
        </p:sp>
      </p:grpSp>
      <p:grpSp>
        <p:nvGrpSpPr>
          <p:cNvPr id="37" name="Grup 42"/>
          <p:cNvGrpSpPr/>
          <p:nvPr/>
        </p:nvGrpSpPr>
        <p:grpSpPr>
          <a:xfrm>
            <a:off x="2555776" y="1628800"/>
            <a:ext cx="1728192" cy="1690084"/>
            <a:chOff x="3695731" y="1877374"/>
            <a:chExt cx="1728192" cy="1541003"/>
          </a:xfrm>
        </p:grpSpPr>
        <p:sp>
          <p:nvSpPr>
            <p:cNvPr id="26" name="Teardrop 25"/>
            <p:cNvSpPr/>
            <p:nvPr/>
          </p:nvSpPr>
          <p:spPr>
            <a:xfrm rot="8228570">
              <a:off x="3854845" y="1877374"/>
              <a:ext cx="1482971" cy="1541003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95731" y="2132856"/>
              <a:ext cx="1728192" cy="1094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1-30</a:t>
              </a:r>
              <a:endParaRPr lang="tr-TR" sz="2400" b="1" dirty="0" smtClean="0">
                <a:solidFill>
                  <a:srgbClr val="424242"/>
                </a:solidFill>
                <a:cs typeface="Arial" panose="020B0604020202020204" pitchFamily="34" charset="0"/>
              </a:endParaRPr>
            </a:p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HAZİRAN</a:t>
              </a:r>
            </a:p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2020</a:t>
              </a:r>
            </a:p>
          </p:txBody>
        </p:sp>
      </p:grpSp>
      <p:grpSp>
        <p:nvGrpSpPr>
          <p:cNvPr id="38" name="Grup 43"/>
          <p:cNvGrpSpPr/>
          <p:nvPr/>
        </p:nvGrpSpPr>
        <p:grpSpPr>
          <a:xfrm>
            <a:off x="4644008" y="1878795"/>
            <a:ext cx="1872208" cy="1598406"/>
            <a:chOff x="6465240" y="1878795"/>
            <a:chExt cx="1993451" cy="1598406"/>
          </a:xfrm>
        </p:grpSpPr>
        <p:sp>
          <p:nvSpPr>
            <p:cNvPr id="27" name="Teardrop 26"/>
            <p:cNvSpPr/>
            <p:nvPr/>
          </p:nvSpPr>
          <p:spPr>
            <a:xfrm rot="8228570">
              <a:off x="6758336" y="1878795"/>
              <a:ext cx="1496062" cy="1534225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65240" y="2276872"/>
              <a:ext cx="199345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 Haziran </a:t>
              </a:r>
            </a:p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Ayında</a:t>
              </a:r>
            </a:p>
            <a:p>
              <a:pPr algn="ctr"/>
              <a:endParaRPr lang="tr-TR" sz="2400" b="1" dirty="0" smtClean="0">
                <a:solidFill>
                  <a:srgbClr val="424242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39" name="Grup 44"/>
          <p:cNvGrpSpPr/>
          <p:nvPr/>
        </p:nvGrpSpPr>
        <p:grpSpPr>
          <a:xfrm>
            <a:off x="6732240" y="1628800"/>
            <a:ext cx="1872207" cy="1795100"/>
            <a:chOff x="9506865" y="1950688"/>
            <a:chExt cx="1674633" cy="1473212"/>
          </a:xfrm>
        </p:grpSpPr>
        <p:sp>
          <p:nvSpPr>
            <p:cNvPr id="28" name="Teardrop 27"/>
            <p:cNvSpPr/>
            <p:nvPr/>
          </p:nvSpPr>
          <p:spPr>
            <a:xfrm rot="8228570">
              <a:off x="9739512" y="1950688"/>
              <a:ext cx="1390641" cy="1473212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506865" y="2336190"/>
              <a:ext cx="1674633" cy="741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Temmuz</a:t>
              </a:r>
            </a:p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Ayında</a:t>
              </a:r>
              <a:endParaRPr lang="vi-VN" sz="2400" b="1" dirty="0">
                <a:solidFill>
                  <a:srgbClr val="424242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95536" y="4581128"/>
            <a:ext cx="1944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Sınav Başvurular</a:t>
            </a:r>
            <a:r>
              <a:rPr lang="tr-TR" sz="2400" b="1" dirty="0" smtClean="0">
                <a:solidFill>
                  <a:schemeClr val="accent1"/>
                </a:solidFill>
              </a:rPr>
              <a:t>ı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43811" y="4576373"/>
            <a:ext cx="1152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Sınav Tarihi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88024" y="4576373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Sınav Sonucunun Açıklanması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36297" y="4573354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4">
                    <a:lumMod val="75000"/>
                  </a:schemeClr>
                </a:solidFill>
              </a:rPr>
              <a:t>Tercih İşlemleri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8232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SINAVA HAZIRLIK SÜRECİ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060848"/>
            <a:ext cx="4040188" cy="4299472"/>
          </a:xfrm>
        </p:spPr>
        <p:txBody>
          <a:bodyPr/>
          <a:lstStyle/>
          <a:p>
            <a:r>
              <a:rPr lang="tr-TR" dirty="0" smtClean="0"/>
              <a:t>Sağlığımıza dikkat etmeliyiz.</a:t>
            </a:r>
          </a:p>
          <a:p>
            <a:r>
              <a:rPr lang="tr-TR" dirty="0" smtClean="0"/>
              <a:t>Düzenli Beslenmeliyiz.</a:t>
            </a:r>
          </a:p>
          <a:p>
            <a:r>
              <a:rPr lang="tr-TR" dirty="0" smtClean="0"/>
              <a:t>Uyku düzenimiz olmalı.</a:t>
            </a:r>
          </a:p>
          <a:p>
            <a:r>
              <a:rPr lang="tr-TR" dirty="0" smtClean="0"/>
              <a:t>Kendimizi olumsuz düşüncelerden uzak tutmalıyız.</a:t>
            </a:r>
          </a:p>
          <a:p>
            <a:r>
              <a:rPr lang="tr-TR" dirty="0" smtClean="0"/>
              <a:t>Bir hedef belirlemeliyiz.</a:t>
            </a:r>
          </a:p>
          <a:p>
            <a:r>
              <a:rPr lang="tr-TR" dirty="0" smtClean="0"/>
              <a:t>Ailemizle çalışmalarımız ve hedeflerimiz hakkında konuşmalıyız.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299472"/>
          </a:xfrm>
        </p:spPr>
        <p:txBody>
          <a:bodyPr/>
          <a:lstStyle/>
          <a:p>
            <a:r>
              <a:rPr lang="tr-TR" dirty="0" smtClean="0"/>
              <a:t>Günlük ders çalışma planı yapmalıyız.</a:t>
            </a:r>
          </a:p>
          <a:p>
            <a:r>
              <a:rPr lang="tr-TR" dirty="0" smtClean="0"/>
              <a:t>Farklı kaynaklardan çokça test çözmeli ve eksiklerimizi öğretmenlerimizle tamamlamalıyız.</a:t>
            </a:r>
          </a:p>
          <a:p>
            <a:r>
              <a:rPr lang="tr-TR" dirty="0" smtClean="0"/>
              <a:t>Test çözme tekniklerini öğrenmeliyiz.</a:t>
            </a:r>
          </a:p>
          <a:p>
            <a:r>
              <a:rPr lang="tr-TR" dirty="0" smtClean="0"/>
              <a:t>Test çözerken muhakkak süre tutmalıyız.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>
              <a:buNone/>
            </a:pPr>
            <a:endParaRPr lang="tr-TR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Bu süreçte;</a:t>
            </a:r>
          </a:p>
          <a:p>
            <a:r>
              <a:rPr lang="tr-TR" sz="3200" dirty="0" smtClean="0"/>
              <a:t>Aileniz</a:t>
            </a:r>
          </a:p>
          <a:p>
            <a:r>
              <a:rPr lang="tr-TR" sz="3200" dirty="0" smtClean="0"/>
              <a:t>Öğretmenleriniz olarak yanınızda olduğumuzu unutmayın.</a:t>
            </a:r>
          </a:p>
          <a:p>
            <a:r>
              <a:rPr lang="tr-TR" sz="3200" dirty="0" smtClean="0"/>
              <a:t>Psikolojik Danışma ve Rehberlik Servisi ile iletişim halinde olmanız size destek ve motivasyon sağlayacaktır.</a:t>
            </a:r>
          </a:p>
          <a:p>
            <a:endParaRPr lang="tr-TR" dirty="0" smtClean="0"/>
          </a:p>
          <a:p>
            <a:pPr algn="ctr">
              <a:buNone/>
            </a:pPr>
            <a:r>
              <a:rPr lang="tr-TR" dirty="0" smtClean="0">
                <a:solidFill>
                  <a:srgbClr val="7030A0"/>
                </a:solidFill>
              </a:rPr>
              <a:t>HİÇ BİR BAŞARI TESADÜF DEĞİLDİR.</a:t>
            </a:r>
            <a:endParaRPr lang="tr-T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305800" cy="1872208"/>
          </a:xfrm>
        </p:spPr>
        <p:txBody>
          <a:bodyPr>
            <a:normAutofit/>
          </a:bodyPr>
          <a:lstStyle/>
          <a:p>
            <a:pPr algn="r"/>
            <a:r>
              <a:rPr lang="tr-TR" dirty="0" smtClean="0">
                <a:solidFill>
                  <a:srgbClr val="FF0000"/>
                </a:solidFill>
              </a:rPr>
              <a:t>BAŞARILAR DİLERİZ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8" name="6 Başlık"/>
          <p:cNvSpPr txBox="1">
            <a:spLocks/>
          </p:cNvSpPr>
          <p:nvPr/>
        </p:nvSpPr>
        <p:spPr>
          <a:xfrm>
            <a:off x="467544" y="4077072"/>
            <a:ext cx="8233792" cy="100811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DİNLEDİĞİNİZ İÇİN TEŞEKKÜR EDERİZ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197516" y="1484784"/>
            <a:ext cx="4158463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tr-TR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SINAV KAÇ OTURUM OLACAK?</a:t>
            </a: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4734017" y="1857601"/>
            <a:ext cx="4055613" cy="3200876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 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sözel 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ve 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sayısal  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bölümden 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oluşacak.</a:t>
            </a:r>
          </a:p>
          <a:p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 Oturum  Aynı Gün yapılacak.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564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 SAYISI ve SINAV SÜRESİ</a:t>
            </a:r>
            <a:endParaRPr lang="vi-VN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Grup 19"/>
          <p:cNvGrpSpPr/>
          <p:nvPr/>
        </p:nvGrpSpPr>
        <p:grpSpPr>
          <a:xfrm>
            <a:off x="5148065" y="1700808"/>
            <a:ext cx="2752489" cy="3800370"/>
            <a:chOff x="6864087" y="1700808"/>
            <a:chExt cx="3669984" cy="3800370"/>
          </a:xfrm>
        </p:grpSpPr>
        <p:sp>
          <p:nvSpPr>
            <p:cNvPr id="48" name="Rectangle 47"/>
            <p:cNvSpPr/>
            <p:nvPr/>
          </p:nvSpPr>
          <p:spPr>
            <a:xfrm>
              <a:off x="6864087" y="4793292"/>
              <a:ext cx="366998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40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</a:rPr>
                <a:t>Soru Sayısı</a:t>
              </a:r>
              <a:endPara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888088" y="1700808"/>
              <a:ext cx="3147406" cy="3023579"/>
            </a:xfrm>
            <a:prstGeom prst="ellipse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 w="1174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4" name="Grup 12"/>
          <p:cNvGrpSpPr/>
          <p:nvPr/>
        </p:nvGrpSpPr>
        <p:grpSpPr>
          <a:xfrm>
            <a:off x="179513" y="1769713"/>
            <a:ext cx="2702400" cy="3789764"/>
            <a:chOff x="239351" y="1769713"/>
            <a:chExt cx="3603199" cy="3789764"/>
          </a:xfrm>
        </p:grpSpPr>
        <p:sp>
          <p:nvSpPr>
            <p:cNvPr id="17" name="Rectangle 16"/>
            <p:cNvSpPr/>
            <p:nvPr/>
          </p:nvSpPr>
          <p:spPr>
            <a:xfrm>
              <a:off x="239351" y="4913146"/>
              <a:ext cx="360319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3600" b="1" dirty="0" smtClean="0">
                  <a:solidFill>
                    <a:srgbClr val="18CAC2"/>
                  </a:solidFill>
                  <a:latin typeface="+mj-lt"/>
                </a:rPr>
                <a:t>Sınav Süresi</a:t>
              </a:r>
              <a:endParaRPr lang="en-US" sz="3600" b="1" dirty="0">
                <a:solidFill>
                  <a:srgbClr val="18CAC2"/>
                </a:solidFill>
                <a:latin typeface="+mj-lt"/>
              </a:endParaRPr>
            </a:p>
          </p:txBody>
        </p:sp>
        <p:pic>
          <p:nvPicPr>
            <p:cNvPr id="1026" name="Picture 2" descr="C:\Users\win7\Desktop\alarm-1673577_960_72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384" y="1769713"/>
              <a:ext cx="3153516" cy="3153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Oval 11"/>
          <p:cNvSpPr/>
          <p:nvPr/>
        </p:nvSpPr>
        <p:spPr>
          <a:xfrm>
            <a:off x="2627786" y="4477009"/>
            <a:ext cx="1440158" cy="147227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 smtClean="0">
                <a:solidFill>
                  <a:schemeClr val="bg1"/>
                </a:solidFill>
              </a:rPr>
              <a:t>155 </a:t>
            </a:r>
            <a:r>
              <a:rPr lang="tr-TR" sz="2000" b="1" dirty="0" smtClean="0">
                <a:solidFill>
                  <a:schemeClr val="bg1"/>
                </a:solidFill>
              </a:rPr>
              <a:t>dk</a:t>
            </a:r>
            <a:r>
              <a:rPr lang="tr-TR" sz="1100" dirty="0" smtClean="0">
                <a:solidFill>
                  <a:schemeClr val="bg1"/>
                </a:solidFill>
              </a:rPr>
              <a:t>.</a:t>
            </a:r>
            <a:endParaRPr lang="tr-TR" sz="1100" dirty="0">
              <a:solidFill>
                <a:schemeClr val="bg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7596336" y="4411102"/>
            <a:ext cx="1368151" cy="147227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chemeClr val="bg1"/>
                </a:solidFill>
              </a:rPr>
              <a:t>9</a:t>
            </a:r>
            <a:r>
              <a:rPr lang="tr-TR" sz="4800" b="1" dirty="0" smtClean="0">
                <a:solidFill>
                  <a:schemeClr val="bg1"/>
                </a:solidFill>
              </a:rPr>
              <a:t>0 </a:t>
            </a:r>
            <a:endParaRPr lang="tr-T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5672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72008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vi-VN" dirty="0"/>
              <a:t/>
            </a:r>
            <a:br>
              <a:rPr lang="vi-VN" dirty="0"/>
            </a:br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HANGİ DERSTEN KAÇ SORU ÇIKACAK?</a:t>
            </a:r>
            <a:endParaRPr lang="vi-VN" dirty="0">
              <a:solidFill>
                <a:schemeClr val="tx1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1835696" y="2132856"/>
            <a:ext cx="2016224" cy="2174714"/>
            <a:chOff x="3692576" y="1742634"/>
            <a:chExt cx="2790379" cy="2796023"/>
          </a:xfrm>
        </p:grpSpPr>
        <p:grpSp>
          <p:nvGrpSpPr>
            <p:cNvPr id="4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" name="Group 8"/>
          <p:cNvGrpSpPr/>
          <p:nvPr/>
        </p:nvGrpSpPr>
        <p:grpSpPr>
          <a:xfrm>
            <a:off x="467544" y="3933057"/>
            <a:ext cx="2088232" cy="2016224"/>
            <a:chOff x="3692576" y="1742634"/>
            <a:chExt cx="2790379" cy="2796023"/>
          </a:xfrm>
        </p:grpSpPr>
        <p:grpSp>
          <p:nvGrpSpPr>
            <p:cNvPr id="9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" name="Group 13"/>
          <p:cNvGrpSpPr/>
          <p:nvPr/>
        </p:nvGrpSpPr>
        <p:grpSpPr>
          <a:xfrm>
            <a:off x="3059832" y="4149080"/>
            <a:ext cx="2016223" cy="2088232"/>
            <a:chOff x="3692576" y="1742634"/>
            <a:chExt cx="2790379" cy="2796023"/>
          </a:xfrm>
        </p:grpSpPr>
        <p:grpSp>
          <p:nvGrpSpPr>
            <p:cNvPr id="14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5" name="Group 18"/>
          <p:cNvGrpSpPr/>
          <p:nvPr/>
        </p:nvGrpSpPr>
        <p:grpSpPr>
          <a:xfrm>
            <a:off x="5621872" y="4005064"/>
            <a:ext cx="1902456" cy="1849732"/>
            <a:chOff x="3692576" y="1742634"/>
            <a:chExt cx="2790379" cy="2796023"/>
          </a:xfrm>
        </p:grpSpPr>
        <p:grpSp>
          <p:nvGrpSpPr>
            <p:cNvPr id="19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0" name="Group 23"/>
          <p:cNvGrpSpPr/>
          <p:nvPr/>
        </p:nvGrpSpPr>
        <p:grpSpPr>
          <a:xfrm>
            <a:off x="6781216" y="2159349"/>
            <a:ext cx="1679216" cy="2174714"/>
            <a:chOff x="3692576" y="1742634"/>
            <a:chExt cx="2790379" cy="2796023"/>
          </a:xfrm>
        </p:grpSpPr>
        <p:grpSp>
          <p:nvGrpSpPr>
            <p:cNvPr id="24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5" name="Group 28"/>
          <p:cNvGrpSpPr/>
          <p:nvPr/>
        </p:nvGrpSpPr>
        <p:grpSpPr>
          <a:xfrm>
            <a:off x="4355976" y="2132856"/>
            <a:ext cx="1800200" cy="2174714"/>
            <a:chOff x="3692576" y="1742634"/>
            <a:chExt cx="2790379" cy="2796023"/>
          </a:xfrm>
        </p:grpSpPr>
        <p:grpSp>
          <p:nvGrpSpPr>
            <p:cNvPr id="29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3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3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cxnSp>
        <p:nvCxnSpPr>
          <p:cNvPr id="34" name="Straight Connector 33"/>
          <p:cNvCxnSpPr>
            <a:stCxn id="13" idx="5"/>
            <a:endCxn id="8" idx="1"/>
          </p:cNvCxnSpPr>
          <p:nvPr/>
        </p:nvCxnSpPr>
        <p:spPr>
          <a:xfrm flipH="1" flipV="1">
            <a:off x="2112493" y="3940796"/>
            <a:ext cx="171778" cy="33623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3210000" y="3755868"/>
            <a:ext cx="376564" cy="44479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1"/>
          </p:cNvCxnSpPr>
          <p:nvPr/>
        </p:nvCxnSpPr>
        <p:spPr>
          <a:xfrm flipH="1">
            <a:off x="4357713" y="3944676"/>
            <a:ext cx="241219" cy="231435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732938" y="3713872"/>
            <a:ext cx="388179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5569108" y="3724556"/>
            <a:ext cx="384575" cy="45155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87624" y="4509120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30938" y="2751311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79912" y="4653136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69829" y="2751311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84563" y="4211343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42220" y="2751310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99592" y="4941168"/>
            <a:ext cx="1224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Türkçe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267744" y="3090446"/>
            <a:ext cx="1296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</a:rPr>
              <a:t>Matematik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72000" y="3067032"/>
            <a:ext cx="1296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</a:rPr>
              <a:t>İ</a:t>
            </a:r>
            <a:r>
              <a:rPr lang="tr-TR" sz="2000" b="1" dirty="0" smtClean="0">
                <a:solidFill>
                  <a:schemeClr val="bg1"/>
                </a:solidFill>
              </a:rPr>
              <a:t>n</a:t>
            </a:r>
            <a:r>
              <a:rPr lang="tr-TR" b="1" dirty="0" smtClean="0">
                <a:solidFill>
                  <a:schemeClr val="bg1"/>
                </a:solidFill>
              </a:rPr>
              <a:t>kılap  T</a:t>
            </a:r>
            <a:r>
              <a:rPr lang="tr-TR" sz="1600" b="1" dirty="0" smtClean="0">
                <a:solidFill>
                  <a:schemeClr val="bg1"/>
                </a:solidFill>
              </a:rPr>
              <a:t>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153643" y="3172907"/>
            <a:ext cx="9467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Din K.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91880" y="5157192"/>
            <a:ext cx="11294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Fen ve T</a:t>
            </a:r>
            <a:r>
              <a:rPr lang="tr-TR" sz="1200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58373" y="4581129"/>
            <a:ext cx="1277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Yabancı Dil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250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tr-TR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TESTLERİN KATSAYILARI?</a:t>
            </a:r>
            <a:endParaRPr lang="vi-VN" dirty="0"/>
          </a:p>
        </p:txBody>
      </p:sp>
      <p:sp>
        <p:nvSpPr>
          <p:cNvPr id="16" name="15 Akış Çizelgesi: Öteki İşlem"/>
          <p:cNvSpPr/>
          <p:nvPr/>
        </p:nvSpPr>
        <p:spPr>
          <a:xfrm>
            <a:off x="251522" y="2204864"/>
            <a:ext cx="3780420" cy="648072"/>
          </a:xfrm>
          <a:prstGeom prst="flowChartAlternateProcess">
            <a:avLst/>
          </a:prstGeom>
          <a:solidFill>
            <a:srgbClr val="E6A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TÜRKÇE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16 Akış Çizelgesi: Öteki İşlem"/>
          <p:cNvSpPr/>
          <p:nvPr/>
        </p:nvSpPr>
        <p:spPr>
          <a:xfrm>
            <a:off x="251522" y="3356992"/>
            <a:ext cx="3780420" cy="648072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MATEMATİK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17 Akış Çizelgesi: Öteki İşlem"/>
          <p:cNvSpPr/>
          <p:nvPr/>
        </p:nvSpPr>
        <p:spPr>
          <a:xfrm>
            <a:off x="305529" y="4509120"/>
            <a:ext cx="3780420" cy="648072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FEN VE TEKNOLOJİ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18 Akış Çizelgesi: Öteki İşlem"/>
          <p:cNvSpPr/>
          <p:nvPr/>
        </p:nvSpPr>
        <p:spPr>
          <a:xfrm>
            <a:off x="4788024" y="2276872"/>
            <a:ext cx="3528392" cy="64807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İNKILÂP TARİHİ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19 Akış Çizelgesi: Öteki İşlem"/>
          <p:cNvSpPr/>
          <p:nvPr/>
        </p:nvSpPr>
        <p:spPr>
          <a:xfrm>
            <a:off x="4788024" y="3356992"/>
            <a:ext cx="3600400" cy="64807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DİN KÜLTÜRÜ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20 Akış Çizelgesi: Öteki İşlem"/>
          <p:cNvSpPr/>
          <p:nvPr/>
        </p:nvSpPr>
        <p:spPr>
          <a:xfrm>
            <a:off x="4860032" y="4581128"/>
            <a:ext cx="3384376" cy="648072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YABANCI DİL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21 Oval"/>
          <p:cNvSpPr/>
          <p:nvPr/>
        </p:nvSpPr>
        <p:spPr>
          <a:xfrm>
            <a:off x="3491883" y="2204864"/>
            <a:ext cx="486055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3" name="22 Oval"/>
          <p:cNvSpPr/>
          <p:nvPr/>
        </p:nvSpPr>
        <p:spPr>
          <a:xfrm>
            <a:off x="3545888" y="3356992"/>
            <a:ext cx="486055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4" name="23 Oval"/>
          <p:cNvSpPr/>
          <p:nvPr/>
        </p:nvSpPr>
        <p:spPr>
          <a:xfrm>
            <a:off x="3779912" y="4509120"/>
            <a:ext cx="486055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5" name="24 Oval"/>
          <p:cNvSpPr/>
          <p:nvPr/>
        </p:nvSpPr>
        <p:spPr>
          <a:xfrm>
            <a:off x="8028384" y="2276872"/>
            <a:ext cx="486055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6" name="25 Oval"/>
          <p:cNvSpPr/>
          <p:nvPr/>
        </p:nvSpPr>
        <p:spPr>
          <a:xfrm>
            <a:off x="7884368" y="3356992"/>
            <a:ext cx="486055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7" name="26 Oval"/>
          <p:cNvSpPr/>
          <p:nvPr/>
        </p:nvSpPr>
        <p:spPr>
          <a:xfrm>
            <a:off x="7668344" y="4581128"/>
            <a:ext cx="486055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274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tr-TR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SINAV </a:t>
            </a:r>
            <a:r>
              <a:rPr lang="tr-TR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SÜRESİ</a:t>
            </a:r>
            <a:r>
              <a:rPr lang="tr-TR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VE BAŞLAMA SAATİ?</a:t>
            </a:r>
            <a:endParaRPr lang="vi-VN" dirty="0"/>
          </a:p>
        </p:txBody>
      </p:sp>
      <p:pic>
        <p:nvPicPr>
          <p:cNvPr id="1027" name="Picture 3" descr="C:\Users\muhammed\Desktop\ata deneme sınavı nisan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1782200" cy="2376263"/>
          </a:xfrm>
          <a:prstGeom prst="rect">
            <a:avLst/>
          </a:prstGeom>
          <a:noFill/>
        </p:spPr>
      </p:pic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611561" y="4245834"/>
          <a:ext cx="7488832" cy="22075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104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41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70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171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6368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Sayısal</a:t>
                      </a:r>
                      <a:r>
                        <a:rPr lang="tr-TR" sz="2800" baseline="0" dirty="0" smtClean="0"/>
                        <a:t> Bölüm</a:t>
                      </a:r>
                      <a:endParaRPr lang="tr-TR" sz="28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3321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Ders</a:t>
                      </a:r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/>
                        <a:t>Soru Sayısı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</a:t>
                      </a:r>
                      <a:r>
                        <a:rPr lang="tr-TR" sz="2000" b="1" baseline="0" dirty="0" smtClean="0"/>
                        <a:t> Başlama Saati</a:t>
                      </a:r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 Süresi</a:t>
                      </a:r>
                      <a:endParaRPr lang="tr-TR" sz="20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3907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Matematik</a:t>
                      </a:r>
                      <a:endParaRPr lang="tr-TR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40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11.30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80 Dakika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3907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Fen ve Teknoloji</a:t>
                      </a:r>
                      <a:endParaRPr lang="tr-TR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1979712" y="1268761"/>
          <a:ext cx="6984775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81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39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461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2178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Sözel Bölüm</a:t>
                      </a:r>
                      <a:endParaRPr lang="tr-TR" sz="28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5889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Ders</a:t>
                      </a:r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Soru Sayısı</a:t>
                      </a:r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</a:t>
                      </a:r>
                      <a:r>
                        <a:rPr lang="tr-TR" sz="2000" b="1" baseline="0" dirty="0" smtClean="0"/>
                        <a:t> Başlama Saati</a:t>
                      </a:r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 Süresi</a:t>
                      </a:r>
                      <a:endParaRPr lang="tr-TR" sz="20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7420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Türkçe</a:t>
                      </a:r>
                      <a:endParaRPr lang="tr-TR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50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09.30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/>
                        <a:t>75 Dakika</a:t>
                      </a:r>
                    </a:p>
                    <a:p>
                      <a:pPr algn="ctr"/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420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İnkılâp Tarihi</a:t>
                      </a:r>
                      <a:endParaRPr lang="tr-TR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7985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Din Kültürü ve A.B.</a:t>
                      </a:r>
                      <a:endParaRPr lang="tr-TR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7420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Yabancı Dil</a:t>
                      </a:r>
                      <a:endParaRPr lang="tr-TR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9564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LİSELERE YERLEŞTİRME NASIL YAPILACAK  ?</a:t>
            </a:r>
            <a:endParaRPr lang="tr-TR" sz="400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39552" y="2780928"/>
            <a:ext cx="4040188" cy="1317823"/>
          </a:xfrm>
        </p:spPr>
        <p:txBody>
          <a:bodyPr/>
          <a:lstStyle/>
          <a:p>
            <a:r>
              <a:rPr lang="tr-TR" dirty="0" smtClean="0"/>
              <a:t>SINAVLA  ALAN</a:t>
            </a:r>
            <a:endParaRPr lang="tr-TR" dirty="0"/>
          </a:p>
        </p:txBody>
      </p:sp>
      <p:sp>
        <p:nvSpPr>
          <p:cNvPr id="6" name="5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3622080"/>
          </a:xfrm>
        </p:spPr>
        <p:txBody>
          <a:bodyPr/>
          <a:lstStyle/>
          <a:p>
            <a:r>
              <a:rPr lang="tr-TR" dirty="0" smtClean="0"/>
              <a:t>SINAVSIZ ALAN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4077072"/>
            <a:ext cx="4040188" cy="122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MERKEZİ YERLEŞTİRME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(SINAVA GİRMEK ZORUNLU)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1368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YEREL YERLEŞTİRME </a:t>
            </a:r>
          </a:p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(ADRESE DAYALI YERLEŞTİRME)</a:t>
            </a:r>
          </a:p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(SINAVA GİRME ZORUNLU DEĞİL)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4884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SINAVLA ÖĞRENCİ ALAN LİSELER HANGİLERİ?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14" name="13 Dikdörtgen"/>
          <p:cNvSpPr/>
          <p:nvPr/>
        </p:nvSpPr>
        <p:spPr>
          <a:xfrm>
            <a:off x="1115616" y="4149080"/>
            <a:ext cx="288032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PROJE OKULLARI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4283968" y="5301208"/>
            <a:ext cx="288032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ANADOLU LİSELERİ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0" name="19 Dikdörtgen"/>
          <p:cNvSpPr/>
          <p:nvPr/>
        </p:nvSpPr>
        <p:spPr>
          <a:xfrm>
            <a:off x="5580112" y="3717032"/>
            <a:ext cx="288032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SOSYAL BİLİMLER LİSELERİ</a:t>
            </a:r>
            <a:endParaRPr lang="tr-TR" dirty="0"/>
          </a:p>
        </p:txBody>
      </p:sp>
      <p:sp>
        <p:nvSpPr>
          <p:cNvPr id="21" name="20 Dikdörtgen"/>
          <p:cNvSpPr/>
          <p:nvPr/>
        </p:nvSpPr>
        <p:spPr>
          <a:xfrm>
            <a:off x="2195736" y="2636912"/>
            <a:ext cx="288032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FEN LİSELERİ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601</Words>
  <Application>Microsoft Office PowerPoint</Application>
  <PresentationFormat>Ekran Gösterisi (4:3)</PresentationFormat>
  <Paragraphs>187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Akış</vt:lpstr>
      <vt:lpstr>İMAM HATİP ORTAOKULU  ÇAYCUMA</vt:lpstr>
      <vt:lpstr>  SINAV ve YERLEŞTİME TAKVİMİ</vt:lpstr>
      <vt:lpstr>  SINAV KAÇ OTURUM OLACAK?</vt:lpstr>
      <vt:lpstr>SORU SAYISI ve SINAV SÜRESİ</vt:lpstr>
      <vt:lpstr>  HANGİ DERSTEN KAÇ SORU ÇIKACAK?</vt:lpstr>
      <vt:lpstr>  TESTLERİN KATSAYILARI?</vt:lpstr>
      <vt:lpstr>  SINAV SÜRESİ VE BAŞLAMA SAATİ?</vt:lpstr>
      <vt:lpstr>LİSELERE YERLEŞTİRME NASIL YAPILACAK  ?</vt:lpstr>
      <vt:lpstr>SINAVLA ÖĞRENCİ ALAN LİSELER HANGİLERİ? </vt:lpstr>
      <vt:lpstr>Slayt 10</vt:lpstr>
      <vt:lpstr>Slayt 11</vt:lpstr>
      <vt:lpstr>Slayt 12</vt:lpstr>
      <vt:lpstr>Slayt 13</vt:lpstr>
      <vt:lpstr>  ÖZEL LİSELERE YERLEŞTİRME NASIL OLACAK?</vt:lpstr>
      <vt:lpstr>GÜZEL SANATLAR VE SPOR LİSELERİNE YERLEŞTİRME NASIL OLACAK?</vt:lpstr>
      <vt:lpstr> </vt:lpstr>
      <vt:lpstr>  SORULAR NASIL OLACAK?</vt:lpstr>
      <vt:lpstr>  SINAV ZORUNLU MU?</vt:lpstr>
      <vt:lpstr>  SINAVLA ÖĞRENCİ ALAN LİSELERE TERCİH İŞLEMLERİ</vt:lpstr>
      <vt:lpstr>SINAVA HAZIRLIK SÜRECİ</vt:lpstr>
      <vt:lpstr>Slayt 21</vt:lpstr>
      <vt:lpstr>BAŞARILAR DİLERİZ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İMAM HATİP ORTAOKULU  ÇAYCUMA</dc:title>
  <dc:creator>Lenovo</dc:creator>
  <cp:lastModifiedBy>Lenovo</cp:lastModifiedBy>
  <cp:revision>15</cp:revision>
  <dcterms:created xsi:type="dcterms:W3CDTF">2020-09-18T11:31:30Z</dcterms:created>
  <dcterms:modified xsi:type="dcterms:W3CDTF">2020-09-18T13:52:08Z</dcterms:modified>
</cp:coreProperties>
</file>